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7" r:id="rId4"/>
    <p:sldId id="258" r:id="rId5"/>
    <p:sldId id="260" r:id="rId6"/>
    <p:sldId id="261" r:id="rId7"/>
    <p:sldId id="269" r:id="rId8"/>
    <p:sldId id="268" r:id="rId9"/>
    <p:sldId id="270" r:id="rId10"/>
    <p:sldId id="264" r:id="rId11"/>
    <p:sldId id="265" r:id="rId12"/>
  </p:sldIdLst>
  <p:sldSz cx="18288000" cy="10287000"/>
  <p:notesSz cx="6858000" cy="9144000"/>
  <p:embeddedFontLst>
    <p:embeddedFont>
      <p:font typeface="Bahnschrift SemiLight" panose="020B0502040204020203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scadia Code" panose="020B0609020000020004" pitchFamily="49" charset="0"/>
      <p:regular r:id="rId19"/>
      <p:bold r:id="rId20"/>
      <p:italic r:id="rId21"/>
      <p:boldItalic r:id="rId22"/>
    </p:embeddedFont>
    <p:embeddedFont>
      <p:font typeface="Montserrat Bold" panose="020B0604020202020204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Bold" panose="00000800000000000000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trong truong" initials="nt" lastIdx="1" clrIdx="0">
    <p:extLst>
      <p:ext uri="{19B8F6BF-5375-455C-9EA6-DF929625EA0E}">
        <p15:presenceInfo xmlns:p15="http://schemas.microsoft.com/office/powerpoint/2012/main" userId="7b98ca868b3a91fd" providerId="Windows Live"/>
      </p:ext>
    </p:extLst>
  </p:cmAuthor>
  <p:cmAuthor id="2" name="Nguyễn nguyễn" initials="Nn" lastIdx="1" clrIdx="1">
    <p:extLst>
      <p:ext uri="{19B8F6BF-5375-455C-9EA6-DF929625EA0E}">
        <p15:presenceInfo xmlns:p15="http://schemas.microsoft.com/office/powerpoint/2012/main" userId="5e7fe7699f4566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90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07T11:38:17.064" idx="1">
    <p:pos x="10" y="10"/>
    <p:text>Phần này sẽ là giới thiệu và xin chào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E9177-5EC4-43B3-9CFE-36785DC541B1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0173E-9AFD-4B9E-AABD-FDFFF8649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7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chào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0173E-9AFD-4B9E-AABD-FDFFF8649C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7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0173E-9AFD-4B9E-AABD-FDFFF8649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2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omments" Target="../comments/comment1.xml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9.sv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svg"/><Relationship Id="rId10" Type="http://schemas.openxmlformats.org/officeDocument/2006/relationships/image" Target="../media/image9.sv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svg"/><Relationship Id="rId7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9.sv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fif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5.svg"/><Relationship Id="rId7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78779">
            <a:off x="-5053375" y="3380956"/>
            <a:ext cx="10897018" cy="10256818"/>
          </a:xfrm>
          <a:custGeom>
            <a:avLst/>
            <a:gdLst/>
            <a:ahLst/>
            <a:cxnLst/>
            <a:rect l="l" t="t" r="r" b="b"/>
            <a:pathLst>
              <a:path w="10897018" h="10256818">
                <a:moveTo>
                  <a:pt x="0" y="0"/>
                </a:moveTo>
                <a:lnTo>
                  <a:pt x="10897018" y="0"/>
                </a:lnTo>
                <a:lnTo>
                  <a:pt x="10897018" y="10256818"/>
                </a:lnTo>
                <a:lnTo>
                  <a:pt x="0" y="1025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94918">
            <a:off x="15025635" y="5712594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0" y="0"/>
                </a:lnTo>
                <a:lnTo>
                  <a:pt x="7156470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-5400000">
            <a:off x="3405672" y="3908004"/>
            <a:ext cx="50398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783618" y="2499098"/>
            <a:ext cx="2649130" cy="3174339"/>
          </a:xfrm>
          <a:custGeom>
            <a:avLst/>
            <a:gdLst/>
            <a:ahLst/>
            <a:cxnLst/>
            <a:rect l="l" t="t" r="r" b="b"/>
            <a:pathLst>
              <a:path w="2649130" h="3174339">
                <a:moveTo>
                  <a:pt x="0" y="0"/>
                </a:moveTo>
                <a:lnTo>
                  <a:pt x="2649130" y="0"/>
                </a:lnTo>
                <a:lnTo>
                  <a:pt x="2649130" y="3174339"/>
                </a:lnTo>
                <a:lnTo>
                  <a:pt x="0" y="3174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15018" y="-6170551"/>
            <a:ext cx="10897018" cy="10256818"/>
          </a:xfrm>
          <a:custGeom>
            <a:avLst/>
            <a:gdLst/>
            <a:ahLst/>
            <a:cxnLst/>
            <a:rect l="l" t="t" r="r" b="b"/>
            <a:pathLst>
              <a:path w="10897018" h="10256818">
                <a:moveTo>
                  <a:pt x="0" y="0"/>
                </a:moveTo>
                <a:lnTo>
                  <a:pt x="10897018" y="0"/>
                </a:lnTo>
                <a:lnTo>
                  <a:pt x="10897018" y="10256818"/>
                </a:lnTo>
                <a:lnTo>
                  <a:pt x="0" y="1025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00810" y="-1790612"/>
            <a:ext cx="4345010" cy="4289710"/>
          </a:xfrm>
          <a:custGeom>
            <a:avLst/>
            <a:gdLst/>
            <a:ahLst/>
            <a:cxnLst/>
            <a:rect l="l" t="t" r="r" b="b"/>
            <a:pathLst>
              <a:path w="4345010" h="4289710">
                <a:moveTo>
                  <a:pt x="0" y="0"/>
                </a:moveTo>
                <a:lnTo>
                  <a:pt x="4345009" y="0"/>
                </a:lnTo>
                <a:lnTo>
                  <a:pt x="4345009" y="4289710"/>
                </a:lnTo>
                <a:lnTo>
                  <a:pt x="0" y="4289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19484" y="2428648"/>
            <a:ext cx="10439816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5"/>
              </a:lnSpc>
            </a:pPr>
            <a:r>
              <a:rPr lang="en-US" sz="11373" dirty="0">
                <a:solidFill>
                  <a:srgbClr val="43521A"/>
                </a:solidFill>
                <a:latin typeface="Montserrat Bold"/>
              </a:rPr>
              <a:t>H3T-Foods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6224" y="3603034"/>
            <a:ext cx="10226336" cy="553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Khám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phá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ẩm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thực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vùng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miền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Việt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Nam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838878" y="6764582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5054264" y="642956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72817-39F9-C9B0-DCC9-6220976B3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910" y="4991100"/>
            <a:ext cx="6724965" cy="6724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9876" y="-7380188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494918">
            <a:off x="16575908" y="5897190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19053" y="-672893"/>
            <a:ext cx="4794788" cy="4114800"/>
          </a:xfrm>
          <a:custGeom>
            <a:avLst/>
            <a:gdLst/>
            <a:ahLst/>
            <a:cxnLst/>
            <a:rect l="l" t="t" r="r" b="b"/>
            <a:pathLst>
              <a:path w="4794788" h="4114800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-10800000">
            <a:off x="6824513" y="777380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10800000">
            <a:off x="13501181" y="777380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8241501" y="1498807"/>
            <a:ext cx="8565888" cy="105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1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07-Tổng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kết</a:t>
            </a:r>
            <a:endParaRPr lang="en-US" sz="6000" dirty="0">
              <a:solidFill>
                <a:srgbClr val="43521A"/>
              </a:solidFill>
              <a:latin typeface="Montserrat Bold"/>
            </a:endParaRPr>
          </a:p>
        </p:txBody>
      </p:sp>
      <p:sp>
        <p:nvSpPr>
          <p:cNvPr id="12" name="AutoShape 12"/>
          <p:cNvSpPr/>
          <p:nvPr/>
        </p:nvSpPr>
        <p:spPr>
          <a:xfrm rot="-10800000">
            <a:off x="7072280" y="2050230"/>
            <a:ext cx="2218859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006481" y="613019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A4B0A0-0B73-491A-B741-7C53C4C856F4}"/>
              </a:ext>
            </a:extLst>
          </p:cNvPr>
          <p:cNvSpPr/>
          <p:nvPr/>
        </p:nvSpPr>
        <p:spPr>
          <a:xfrm>
            <a:off x="4572000" y="3748169"/>
            <a:ext cx="13106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 SemiLight" panose="020B0502040204020203" pitchFamily="34" charset="0"/>
              </a:rPr>
              <a:t>H3T-Foods : </a:t>
            </a:r>
            <a:r>
              <a:rPr lang="en-US" sz="3600" dirty="0" err="1">
                <a:latin typeface="Bahnschrift SemiLight" panose="020B0502040204020203" pitchFamily="34" charset="0"/>
              </a:rPr>
              <a:t>dễ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sử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dụng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không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để</a:t>
            </a:r>
            <a:r>
              <a:rPr lang="en-US" sz="3600" dirty="0">
                <a:latin typeface="Bahnschrift SemiLight" panose="020B0502040204020203" pitchFamily="34" charset="0"/>
              </a:rPr>
              <a:t> ng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ời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dùng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đầu</a:t>
            </a:r>
            <a:r>
              <a:rPr lang="en-US" sz="3600" dirty="0">
                <a:latin typeface="Bahnschrift SemiLight" panose="020B0502040204020203" pitchFamily="34" charset="0"/>
              </a:rPr>
              <a:t> t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thời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gian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latin typeface="Bahnschrift SemiLight" panose="020B0502040204020203" pitchFamily="34" charset="0"/>
              </a:rPr>
              <a:t>a </a:t>
            </a:r>
            <a:r>
              <a:rPr lang="en-US" sz="3600" dirty="0" err="1">
                <a:latin typeface="Bahnschrift SemiLight" panose="020B0502040204020203" pitchFamily="34" charset="0"/>
              </a:rPr>
              <a:t>thích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mình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gia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đình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H3T-Foods :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n</a:t>
            </a:r>
            <a:r>
              <a:rPr lang="vi-VN" sz="3600" dirty="0">
                <a:latin typeface="Bahnschrift SemiLight" panose="020B0502040204020203" pitchFamily="34" charset="0"/>
              </a:rPr>
              <a:t>ơ</a:t>
            </a:r>
            <a:r>
              <a:rPr lang="en-US" sz="3600" dirty="0" err="1">
                <a:latin typeface="Bahnschrift SemiLight" panose="020B0502040204020203" pitchFamily="34" charset="0"/>
              </a:rPr>
              <a:t>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khám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phá</a:t>
            </a:r>
            <a:r>
              <a:rPr lang="en-US" sz="3600" dirty="0">
                <a:latin typeface="Bahnschrift SemiLight" panose="020B0502040204020203" pitchFamily="34" charset="0"/>
              </a:rPr>
              <a:t>, </a:t>
            </a:r>
            <a:r>
              <a:rPr lang="en-US" sz="3600" dirty="0" err="1">
                <a:latin typeface="Bahnschrift SemiLight" panose="020B0502040204020203" pitchFamily="34" charset="0"/>
              </a:rPr>
              <a:t>tìm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kiếm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mọi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miền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Tổ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quốc</a:t>
            </a:r>
            <a:r>
              <a:rPr lang="en-US" sz="3600" dirty="0">
                <a:latin typeface="Bahnschrift SemiLight" panose="020B0502040204020203" pitchFamily="34" charset="0"/>
              </a:rPr>
              <a:t> . </a:t>
            </a:r>
            <a:r>
              <a:rPr lang="en-US" sz="3600" dirty="0" err="1">
                <a:latin typeface="Bahnschrift SemiLight" panose="020B0502040204020203" pitchFamily="34" charset="0"/>
              </a:rPr>
              <a:t>Chỉ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cần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thao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tác</a:t>
            </a:r>
            <a:r>
              <a:rPr lang="en-US" sz="3600" dirty="0"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latin typeface="Bahnschrift SemiLight" panose="020B0502040204020203" pitchFamily="34" charset="0"/>
              </a:rPr>
              <a:t>ơ</a:t>
            </a:r>
            <a:r>
              <a:rPr lang="en-US" sz="3600" dirty="0">
                <a:latin typeface="Bahnschrift SemiLight" panose="020B0502040204020203" pitchFamily="34" charset="0"/>
              </a:rPr>
              <a:t>n </a:t>
            </a:r>
            <a:r>
              <a:rPr lang="en-US" sz="3600" dirty="0" err="1">
                <a:latin typeface="Bahnschrift SemiLight" panose="020B0502040204020203" pitchFamily="34" charset="0"/>
              </a:rPr>
              <a:t>giản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sẽ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ngay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ngon</a:t>
            </a:r>
            <a:r>
              <a:rPr lang="en-US" sz="3600" dirty="0"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latin typeface="Bahnschrift SemiLight" panose="020B0502040204020203" pitchFamily="34" charset="0"/>
              </a:rPr>
              <a:t>chất</a:t>
            </a:r>
            <a:r>
              <a:rPr lang="en-US" sz="3600" dirty="0">
                <a:latin typeface="Bahnschrift SemiLight" panose="020B0502040204020203" pitchFamily="34" charset="0"/>
              </a:rPr>
              <a:t> l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ợng</a:t>
            </a:r>
            <a:r>
              <a:rPr lang="en-US" sz="3600" dirty="0">
                <a:latin typeface="Bahnschrift SemiLight" panose="020B0502040204020203" pitchFamily="34" charset="0"/>
              </a:rPr>
              <a:t>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AED2C-7895-FD4D-AE28-7A0612F5D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085" y="2592645"/>
            <a:ext cx="4761905" cy="4761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166" b="-83166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699" y="1297435"/>
            <a:ext cx="16230600" cy="8253196"/>
            <a:chOff x="0" y="0"/>
            <a:chExt cx="4274726" cy="21736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73681"/>
            </a:xfrm>
            <a:custGeom>
              <a:avLst/>
              <a:gdLst/>
              <a:ahLst/>
              <a:cxnLst/>
              <a:rect l="l" t="t" r="r" b="b"/>
              <a:pathLst>
                <a:path w="4274726" h="2173681">
                  <a:moveTo>
                    <a:pt x="0" y="0"/>
                  </a:moveTo>
                  <a:lnTo>
                    <a:pt x="4274726" y="0"/>
                  </a:lnTo>
                  <a:lnTo>
                    <a:pt x="4274726" y="2173681"/>
                  </a:lnTo>
                  <a:lnTo>
                    <a:pt x="0" y="2173681"/>
                  </a:lnTo>
                  <a:close/>
                </a:path>
              </a:pathLst>
            </a:custGeom>
            <a:solidFill>
              <a:srgbClr val="5B5C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11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08761" y="3076701"/>
            <a:ext cx="11870478" cy="171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7"/>
              </a:lnSpc>
            </a:pPr>
            <a:r>
              <a:rPr lang="en-US" sz="12271" dirty="0">
                <a:solidFill>
                  <a:srgbClr val="F9F9F9"/>
                </a:solidFill>
                <a:latin typeface="Montserrat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-8260002" y="-4325961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01004" y="5424033"/>
            <a:ext cx="3814210" cy="2815581"/>
          </a:xfrm>
          <a:custGeom>
            <a:avLst/>
            <a:gdLst/>
            <a:ahLst/>
            <a:cxnLst/>
            <a:rect l="l" t="t" r="r" b="b"/>
            <a:pathLst>
              <a:path w="3814210" h="2815581">
                <a:moveTo>
                  <a:pt x="0" y="0"/>
                </a:moveTo>
                <a:lnTo>
                  <a:pt x="3814211" y="0"/>
                </a:lnTo>
                <a:lnTo>
                  <a:pt x="3814211" y="2815581"/>
                </a:lnTo>
                <a:lnTo>
                  <a:pt x="0" y="2815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69412" y="5042385"/>
            <a:ext cx="7538404" cy="2218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xin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chân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thành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cảm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vi-VN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ơ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n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thầy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cô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đã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lắng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nghe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và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theo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dõi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bài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thuyết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trình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của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 </a:t>
            </a:r>
          </a:p>
        </p:txBody>
      </p:sp>
      <p:sp>
        <p:nvSpPr>
          <p:cNvPr id="11" name="Freeform 11"/>
          <p:cNvSpPr/>
          <p:nvPr/>
        </p:nvSpPr>
        <p:spPr>
          <a:xfrm>
            <a:off x="-2020824" y="2053069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94918">
            <a:off x="-3404591" y="-1631587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169167">
            <a:off x="8597726" y="1171447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rot="-10800000">
            <a:off x="3141433" y="844055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10800000">
            <a:off x="13391649" y="844055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3851604" y="340068"/>
            <a:ext cx="4633557" cy="2754860"/>
          </a:xfrm>
          <a:custGeom>
            <a:avLst/>
            <a:gdLst/>
            <a:ahLst/>
            <a:cxnLst/>
            <a:rect l="l" t="t" r="r" b="b"/>
            <a:pathLst>
              <a:path w="4633557" h="2754860">
                <a:moveTo>
                  <a:pt x="0" y="0"/>
                </a:moveTo>
                <a:lnTo>
                  <a:pt x="4633556" y="0"/>
                </a:lnTo>
                <a:lnTo>
                  <a:pt x="4633556" y="2754860"/>
                </a:lnTo>
                <a:lnTo>
                  <a:pt x="0" y="2754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46090" y="4086796"/>
            <a:ext cx="3145604" cy="2053222"/>
          </a:xfrm>
          <a:custGeom>
            <a:avLst/>
            <a:gdLst/>
            <a:ahLst/>
            <a:cxnLst/>
            <a:rect l="l" t="t" r="r" b="b"/>
            <a:pathLst>
              <a:path w="3145604" h="2053222">
                <a:moveTo>
                  <a:pt x="0" y="0"/>
                </a:moveTo>
                <a:lnTo>
                  <a:pt x="3145604" y="0"/>
                </a:lnTo>
                <a:lnTo>
                  <a:pt x="3145604" y="2053222"/>
                </a:lnTo>
                <a:lnTo>
                  <a:pt x="0" y="2053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68600" y="5201584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279794" y="2037569"/>
            <a:ext cx="1025021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0"/>
              </a:lnSpc>
            </a:pPr>
            <a:r>
              <a:rPr lang="en-US" sz="8500" dirty="0" err="1">
                <a:solidFill>
                  <a:srgbClr val="43521A"/>
                </a:solidFill>
                <a:latin typeface="Montserrat Bold"/>
              </a:rPr>
              <a:t>Thành</a:t>
            </a:r>
            <a:r>
              <a:rPr lang="en-US" sz="85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8500" dirty="0" err="1">
                <a:solidFill>
                  <a:srgbClr val="43521A"/>
                </a:solidFill>
                <a:latin typeface="Montserrat Bold"/>
              </a:rPr>
              <a:t>Viên</a:t>
            </a:r>
            <a:endParaRPr lang="en-US" sz="8500" dirty="0">
              <a:solidFill>
                <a:srgbClr val="43521A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16798" y="3644048"/>
            <a:ext cx="4654403" cy="635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Nguyễn Huy Hoàng</a:t>
            </a:r>
          </a:p>
          <a:p>
            <a:pPr algn="ctr">
              <a:lnSpc>
                <a:spcPct val="2000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Nguyễn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Trọng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Tr</a:t>
            </a:r>
            <a:r>
              <a:rPr lang="vi-VN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ư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ờng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  <a:cs typeface="Cascadia Code" panose="020B0609020000020004" pitchFamily="49" charset="0"/>
            </a:endParaRPr>
          </a:p>
          <a:p>
            <a:pPr algn="ctr">
              <a:lnSpc>
                <a:spcPct val="2000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Nguyễn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Huy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Tân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  <a:cs typeface="Cascadia Code" panose="020B0609020000020004" pitchFamily="49" charset="0"/>
            </a:endParaRPr>
          </a:p>
          <a:p>
            <a:pPr algn="ctr">
              <a:lnSpc>
                <a:spcPct val="2000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Vũ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Trọng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Tiến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  </a:t>
            </a:r>
          </a:p>
          <a:p>
            <a:pPr algn="ctr">
              <a:lnSpc>
                <a:spcPts val="3818"/>
              </a:lnSpc>
            </a:pPr>
            <a:endParaRPr lang="en-US" sz="3600" dirty="0">
              <a:solidFill>
                <a:srgbClr val="000000"/>
              </a:solidFill>
              <a:latin typeface="Poppins Bold"/>
            </a:endParaRPr>
          </a:p>
          <a:p>
            <a:pPr algn="ctr">
              <a:lnSpc>
                <a:spcPts val="3818"/>
              </a:lnSpc>
            </a:pPr>
            <a:endParaRPr lang="en-US" sz="3600" dirty="0">
              <a:solidFill>
                <a:srgbClr val="000000"/>
              </a:solidFill>
              <a:latin typeface="Poppins Bold"/>
            </a:endParaRPr>
          </a:p>
          <a:p>
            <a:pPr algn="ctr">
              <a:lnSpc>
                <a:spcPts val="3818"/>
              </a:lnSpc>
            </a:pPr>
            <a:endParaRPr lang="en-US" sz="3600" dirty="0">
              <a:solidFill>
                <a:srgbClr val="000000"/>
              </a:solidFill>
              <a:latin typeface="Poppins Bold"/>
            </a:endParaRPr>
          </a:p>
          <a:p>
            <a:pPr algn="ctr">
              <a:lnSpc>
                <a:spcPts val="3818"/>
              </a:lnSpc>
            </a:pPr>
            <a:endParaRPr lang="en-US" sz="2727" dirty="0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94918">
            <a:off x="652808" y="7425068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48972" y="6999209"/>
            <a:ext cx="4549139" cy="3021091"/>
          </a:xfrm>
          <a:custGeom>
            <a:avLst/>
            <a:gdLst/>
            <a:ahLst/>
            <a:cxnLst/>
            <a:rect l="l" t="t" r="r" b="b"/>
            <a:pathLst>
              <a:path w="4175867" h="2831997">
                <a:moveTo>
                  <a:pt x="0" y="0"/>
                </a:moveTo>
                <a:lnTo>
                  <a:pt x="4175868" y="0"/>
                </a:lnTo>
                <a:lnTo>
                  <a:pt x="4175868" y="2831997"/>
                </a:lnTo>
                <a:lnTo>
                  <a:pt x="0" y="283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043" y="2293955"/>
            <a:ext cx="6631744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40"/>
              </a:lnSpc>
            </a:pPr>
            <a:r>
              <a:rPr lang="en-US" sz="9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9000" dirty="0" err="1">
                <a:solidFill>
                  <a:srgbClr val="43521A"/>
                </a:solidFill>
                <a:latin typeface="Montserrat Bold"/>
              </a:rPr>
              <a:t>Nội</a:t>
            </a:r>
            <a:r>
              <a:rPr lang="en-US" sz="9000" dirty="0">
                <a:solidFill>
                  <a:srgbClr val="43521A"/>
                </a:solidFill>
                <a:latin typeface="Montserrat Bold"/>
              </a:rPr>
              <a:t> dung</a:t>
            </a:r>
          </a:p>
        </p:txBody>
      </p:sp>
      <p:sp>
        <p:nvSpPr>
          <p:cNvPr id="7" name="Freeform 7"/>
          <p:cNvSpPr/>
          <p:nvPr/>
        </p:nvSpPr>
        <p:spPr>
          <a:xfrm>
            <a:off x="11625330" y="-7777305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AutoShape 8"/>
          <p:cNvSpPr/>
          <p:nvPr/>
        </p:nvSpPr>
        <p:spPr>
          <a:xfrm rot="-5400000">
            <a:off x="5020708" y="4286637"/>
            <a:ext cx="50398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53475" y="-1398275"/>
            <a:ext cx="3692067" cy="3074485"/>
          </a:xfrm>
          <a:custGeom>
            <a:avLst/>
            <a:gdLst/>
            <a:ahLst/>
            <a:cxnLst/>
            <a:rect l="l" t="t" r="r" b="b"/>
            <a:pathLst>
              <a:path w="3692067" h="3074485">
                <a:moveTo>
                  <a:pt x="0" y="0"/>
                </a:moveTo>
                <a:lnTo>
                  <a:pt x="3692067" y="0"/>
                </a:lnTo>
                <a:lnTo>
                  <a:pt x="3692067" y="3074485"/>
                </a:lnTo>
                <a:lnTo>
                  <a:pt x="0" y="30744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76925" y="1021147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703855" y="1497881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2465" y="2584603"/>
            <a:ext cx="249716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Mục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tiêu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72465" y="3770945"/>
            <a:ext cx="500633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Những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tính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nổi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bật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590285" y="4992711"/>
            <a:ext cx="445911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Dành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cửa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hàng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20312" y="8406625"/>
            <a:ext cx="286772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Tổng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kết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96796" y="1439970"/>
            <a:ext cx="526871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Tổng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quan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về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H3T-Foods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77081" y="2686615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12921" y="3876737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12629" y="5067151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27543" y="6257273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14F539-6191-493D-A58B-946B68279739}"/>
              </a:ext>
            </a:extLst>
          </p:cNvPr>
          <p:cNvSpPr/>
          <p:nvPr/>
        </p:nvSpPr>
        <p:spPr>
          <a:xfrm>
            <a:off x="8682149" y="8382626"/>
            <a:ext cx="814647" cy="666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0" dirty="0">
                <a:solidFill>
                  <a:srgbClr val="5B5C38"/>
                </a:solidFill>
                <a:latin typeface="Montserrat Bold"/>
              </a:rPr>
              <a:t>07 </a:t>
            </a:r>
            <a:endParaRPr lang="en-US" sz="373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85388F-DD89-4122-BE51-1589C52C5C29}"/>
              </a:ext>
            </a:extLst>
          </p:cNvPr>
          <p:cNvSpPr/>
          <p:nvPr/>
        </p:nvSpPr>
        <p:spPr>
          <a:xfrm>
            <a:off x="9509990" y="6082931"/>
            <a:ext cx="3659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Cấu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trúc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website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C8E28-7630-BDB5-A731-E37197672407}"/>
              </a:ext>
            </a:extLst>
          </p:cNvPr>
          <p:cNvSpPr txBox="1"/>
          <p:nvPr/>
        </p:nvSpPr>
        <p:spPr>
          <a:xfrm>
            <a:off x="8632870" y="7239091"/>
            <a:ext cx="913203" cy="666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730" dirty="0">
                <a:solidFill>
                  <a:srgbClr val="5B5C38"/>
                </a:solidFill>
                <a:latin typeface="Montserrat Bold"/>
              </a:rPr>
              <a:t>06 </a:t>
            </a:r>
            <a:endParaRPr lang="en-US" sz="373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D8D44-3EDA-A813-63D2-EE0025584D40}"/>
              </a:ext>
            </a:extLst>
          </p:cNvPr>
          <p:cNvSpPr txBox="1"/>
          <p:nvPr/>
        </p:nvSpPr>
        <p:spPr>
          <a:xfrm>
            <a:off x="9638280" y="7208683"/>
            <a:ext cx="12923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Điểm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yếu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website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3954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3494918">
            <a:off x="16019599" y="5668181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258036" y="5209528"/>
            <a:ext cx="11771928" cy="4284394"/>
            <a:chOff x="-15998" y="-4401010"/>
            <a:chExt cx="20456589" cy="69198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8" t="6519" r="222" b="34256"/>
            <a:stretch/>
          </p:blipFill>
          <p:spPr>
            <a:xfrm>
              <a:off x="-15998" y="-4401010"/>
              <a:ext cx="20456589" cy="6919839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 rot="-713748">
            <a:off x="-6495140" y="-6702897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3853318" y="-1547989"/>
            <a:ext cx="6484642" cy="4114800"/>
          </a:xfrm>
          <a:custGeom>
            <a:avLst/>
            <a:gdLst/>
            <a:ahLst/>
            <a:cxnLst/>
            <a:rect l="l" t="t" r="r" b="b"/>
            <a:pathLst>
              <a:path w="6484642" h="4114800">
                <a:moveTo>
                  <a:pt x="0" y="0"/>
                </a:moveTo>
                <a:lnTo>
                  <a:pt x="6484641" y="0"/>
                </a:lnTo>
                <a:lnTo>
                  <a:pt x="64846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-396660" y="8673124"/>
            <a:ext cx="2876746" cy="2160175"/>
          </a:xfrm>
          <a:custGeom>
            <a:avLst/>
            <a:gdLst/>
            <a:ahLst/>
            <a:cxnLst/>
            <a:rect l="l" t="t" r="r" b="b"/>
            <a:pathLst>
              <a:path w="2876746" h="2160175">
                <a:moveTo>
                  <a:pt x="0" y="0"/>
                </a:moveTo>
                <a:lnTo>
                  <a:pt x="2876746" y="0"/>
                </a:lnTo>
                <a:lnTo>
                  <a:pt x="2876746" y="2160174"/>
                </a:lnTo>
                <a:lnTo>
                  <a:pt x="0" y="21601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628621" y="509411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51106" y="1173318"/>
            <a:ext cx="13164806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01.Tổng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quan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về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H3T-Foods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1839" y="2753582"/>
            <a:ext cx="151638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H3T-Foods</a:t>
            </a:r>
            <a:r>
              <a:rPr lang="vi-VN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là một 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website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tìm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kiếm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khám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phá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ẩm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thực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Việt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Nam.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Khách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lựa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chọn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những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yêu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thích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hoặc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mới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website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mà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không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cần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ra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trực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tiếp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cửa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>
              <a:lnSpc>
                <a:spcPts val="4200"/>
              </a:lnSpc>
            </a:pPr>
            <a:endParaRPr lang="en-US" sz="3600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27933" y="-7994709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55145" y="-865377"/>
            <a:ext cx="5252218" cy="3256375"/>
          </a:xfrm>
          <a:custGeom>
            <a:avLst/>
            <a:gdLst/>
            <a:ahLst/>
            <a:cxnLst/>
            <a:rect l="l" t="t" r="r" b="b"/>
            <a:pathLst>
              <a:path w="5252218" h="3256375">
                <a:moveTo>
                  <a:pt x="0" y="0"/>
                </a:moveTo>
                <a:lnTo>
                  <a:pt x="5252218" y="0"/>
                </a:lnTo>
                <a:lnTo>
                  <a:pt x="5252218" y="3256375"/>
                </a:lnTo>
                <a:lnTo>
                  <a:pt x="0" y="325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668000" y="0"/>
            <a:ext cx="7619999" cy="10286999"/>
            <a:chOff x="1371600" y="7364867"/>
            <a:chExt cx="7334027" cy="915979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7364867"/>
              <a:ext cx="7334027" cy="9159795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 rot="-10800000" flipV="1">
            <a:off x="701396" y="1331853"/>
            <a:ext cx="5013604" cy="20736"/>
          </a:xfrm>
          <a:prstGeom prst="line">
            <a:avLst/>
          </a:prstGeom>
          <a:ln w="19050" cap="flat">
            <a:solidFill>
              <a:srgbClr val="EFE9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01396" y="163376"/>
            <a:ext cx="7845199" cy="105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10"/>
              </a:lnSpc>
            </a:pPr>
            <a:r>
              <a:rPr lang="en-US" sz="6000" dirty="0">
                <a:solidFill>
                  <a:srgbClr val="F9F9F9"/>
                </a:solidFill>
                <a:latin typeface="Montserrat Bold"/>
              </a:rPr>
              <a:t>02-Mục </a:t>
            </a:r>
            <a:r>
              <a:rPr lang="en-US" sz="6000" dirty="0" err="1">
                <a:solidFill>
                  <a:srgbClr val="F9F9F9"/>
                </a:solidFill>
                <a:latin typeface="Montserrat Bold"/>
              </a:rPr>
              <a:t>tiêu</a:t>
            </a:r>
            <a:endParaRPr lang="en-US" sz="6000" dirty="0">
              <a:solidFill>
                <a:srgbClr val="F9F9F9"/>
              </a:solidFill>
              <a:latin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3316" y="1971056"/>
            <a:ext cx="7923279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Mong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muốn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a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Việt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Nam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đến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gần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với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mọi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ng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ời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thông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qua website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BA2131C-C5E9-4680-BF60-03B339FF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63" y="6456165"/>
            <a:ext cx="8712135" cy="2088602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Quảng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bá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ảnh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xây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dựng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th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ơng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hiệu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uy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tín</a:t>
            </a:r>
            <a:br>
              <a:rPr lang="en-US" sz="3600" dirty="0">
                <a:solidFill>
                  <a:srgbClr val="F9F9F9"/>
                </a:solidFill>
                <a:latin typeface="Poppins"/>
              </a:rPr>
            </a:br>
            <a:endParaRPr lang="en-US" sz="3600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BBD3F66-9979-46C9-AC7D-925D7E530C4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08963" y="4295155"/>
            <a:ext cx="8896999" cy="17526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Giúp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tối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u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hóa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chi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phí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nâng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cao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hiệu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quả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kinh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doanh.Dễ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dàng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quản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lí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kiểm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soát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0171">
            <a:off x="5454655" y="7457656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86400" y="-8039100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43713" y="7956077"/>
            <a:ext cx="5450174" cy="2913366"/>
          </a:xfrm>
          <a:custGeom>
            <a:avLst/>
            <a:gdLst/>
            <a:ahLst/>
            <a:cxnLst/>
            <a:rect l="l" t="t" r="r" b="b"/>
            <a:pathLst>
              <a:path w="5450174" h="2913366">
                <a:moveTo>
                  <a:pt x="0" y="0"/>
                </a:moveTo>
                <a:lnTo>
                  <a:pt x="5450174" y="0"/>
                </a:lnTo>
                <a:lnTo>
                  <a:pt x="5450174" y="2913366"/>
                </a:lnTo>
                <a:lnTo>
                  <a:pt x="0" y="2913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1277600" y="-2767784"/>
            <a:ext cx="3725764" cy="4114800"/>
          </a:xfrm>
          <a:custGeom>
            <a:avLst/>
            <a:gdLst/>
            <a:ahLst/>
            <a:cxnLst/>
            <a:rect l="l" t="t" r="r" b="b"/>
            <a:pathLst>
              <a:path w="3725764" h="4114800">
                <a:moveTo>
                  <a:pt x="0" y="0"/>
                </a:moveTo>
                <a:lnTo>
                  <a:pt x="3725765" y="0"/>
                </a:lnTo>
                <a:lnTo>
                  <a:pt x="3725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411200" y="1482260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E6FC0AE-8461-4801-AE14-82E0FFD8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6" y="311558"/>
            <a:ext cx="11734800" cy="1143000"/>
          </a:xfrm>
        </p:spPr>
        <p:txBody>
          <a:bodyPr>
            <a:noAutofit/>
          </a:bodyPr>
          <a:lstStyle/>
          <a:p>
            <a:pPr algn="l"/>
            <a:r>
              <a:rPr lang="en-US" sz="6000">
                <a:latin typeface="Montserrat Bold" panose="020B0604020202020204" charset="0"/>
              </a:rPr>
              <a:t>03-Những tính năng nổi bật</a:t>
            </a:r>
            <a:endParaRPr lang="en-US" sz="6000" dirty="0">
              <a:latin typeface="Montserrat Bold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DE31A-20BC-4861-BAC9-7D9313F1A114}"/>
              </a:ext>
            </a:extLst>
          </p:cNvPr>
          <p:cNvSpPr/>
          <p:nvPr/>
        </p:nvSpPr>
        <p:spPr>
          <a:xfrm>
            <a:off x="252046" y="1521008"/>
            <a:ext cx="131824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Bahnschrift SemiLight" panose="020B0502040204020203" pitchFamily="34" charset="0"/>
              </a:rPr>
              <a:t>Người</a:t>
            </a:r>
            <a:r>
              <a:rPr lang="en-US" sz="3600" dirty="0">
                <a:latin typeface="Bahnschrift SemiLight" panose="020B0502040204020203" pitchFamily="34" charset="0"/>
              </a:rPr>
              <a:t> dung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đặt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trực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tiếp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website.Khi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ấn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sẽ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thị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bảng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chứa</a:t>
            </a:r>
            <a:r>
              <a:rPr lang="en-US" sz="3600" dirty="0">
                <a:latin typeface="Bahnschrift SemiLight" panose="020B0502040204020203" pitchFamily="34" charset="0"/>
              </a:rPr>
              <a:t> chi </a:t>
            </a:r>
            <a:r>
              <a:rPr lang="en-US" sz="3600" dirty="0" err="1">
                <a:latin typeface="Bahnschrift SemiLight" panose="020B0502040204020203" pitchFamily="34" charset="0"/>
              </a:rPr>
              <a:t>tiết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điền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thông</a:t>
            </a:r>
            <a:r>
              <a:rPr lang="en-US" sz="3600" dirty="0">
                <a:latin typeface="Bahnschrift SemiLight" panose="020B0502040204020203" pitchFamily="34" charset="0"/>
              </a:rPr>
              <a:t> tin </a:t>
            </a:r>
            <a:r>
              <a:rPr lang="en-US" sz="3600" dirty="0" err="1">
                <a:latin typeface="Bahnschrift SemiLight" panose="020B0502040204020203" pitchFamily="34" charset="0"/>
              </a:rPr>
              <a:t>đặt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6872E0-6C34-4B03-8B8B-82F79A7AA78C}"/>
              </a:ext>
            </a:extLst>
          </p:cNvPr>
          <p:cNvSpPr/>
          <p:nvPr/>
        </p:nvSpPr>
        <p:spPr>
          <a:xfrm>
            <a:off x="252046" y="3848101"/>
            <a:ext cx="1346395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Bahnschrift SemiLight" panose="020B0502040204020203" pitchFamily="34" charset="0"/>
              </a:rPr>
              <a:t>Bảng</a:t>
            </a:r>
            <a:r>
              <a:rPr lang="en-US" sz="3600" dirty="0">
                <a:latin typeface="Bahnschrift SemiLight" panose="020B0502040204020203" pitchFamily="34" charset="0"/>
              </a:rPr>
              <a:t> popup bao </a:t>
            </a:r>
            <a:r>
              <a:rPr lang="en-US" sz="3600" dirty="0" err="1">
                <a:latin typeface="Bahnschrift SemiLight" panose="020B0502040204020203" pitchFamily="34" charset="0"/>
              </a:rPr>
              <a:t>gồm</a:t>
            </a:r>
            <a:r>
              <a:rPr lang="en-US" sz="3600" dirty="0">
                <a:latin typeface="Bahnschrift SemiLight" panose="020B0502040204020203" pitchFamily="34" charset="0"/>
              </a:rPr>
              <a:t> :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Nguyên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, </a:t>
            </a:r>
            <a:r>
              <a:rPr lang="en-US" sz="3600" dirty="0" err="1">
                <a:latin typeface="Bahnschrift SemiLight" panose="020B0502040204020203" pitchFamily="34" charset="0"/>
              </a:rPr>
              <a:t>cách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nấu</a:t>
            </a:r>
            <a:r>
              <a:rPr lang="en-US" sz="3600" dirty="0">
                <a:latin typeface="Bahnschrift SemiLight" panose="020B0502040204020203" pitchFamily="34" charset="0"/>
              </a:rPr>
              <a:t> (</a:t>
            </a:r>
            <a:r>
              <a:rPr lang="en-US" sz="3600" dirty="0" err="1">
                <a:latin typeface="Bahnschrift SemiLight" panose="020B0502040204020203" pitchFamily="34" charset="0"/>
              </a:rPr>
              <a:t>giúp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khách</a:t>
            </a:r>
            <a:r>
              <a:rPr lang="en-US" sz="3600" dirty="0">
                <a:latin typeface="Bahnschrift SemiLight" panose="020B0502040204020203" pitchFamily="34" charset="0"/>
              </a:rPr>
              <a:t> hang </a:t>
            </a:r>
            <a:r>
              <a:rPr lang="en-US" sz="3600" dirty="0" err="1">
                <a:latin typeface="Bahnschrift SemiLight" panose="020B0502040204020203" pitchFamily="34" charset="0"/>
              </a:rPr>
              <a:t>tham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khảo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hoặc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tự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nấu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trải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nghiệm</a:t>
            </a:r>
            <a:r>
              <a:rPr lang="en-US" sz="3600" dirty="0">
                <a:latin typeface="Bahnschrift SemiLight" panose="020B0502040204020203" pitchFamily="34" charset="0"/>
              </a:rPr>
              <a:t>)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Giá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từng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Đặt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mua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latin typeface="Bahnschrift SemiLight" panose="020B0502040204020203" pitchFamily="34" charset="0"/>
              </a:rPr>
              <a:t> (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điền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thông</a:t>
            </a:r>
            <a:r>
              <a:rPr lang="en-US" sz="3600" dirty="0">
                <a:latin typeface="Bahnschrift SemiLight" panose="020B0502040204020203" pitchFamily="34" charset="0"/>
              </a:rPr>
              <a:t> tin </a:t>
            </a:r>
            <a:r>
              <a:rPr lang="en-US" sz="3600" dirty="0" err="1">
                <a:latin typeface="Bahnschrift SemiLight" panose="020B0502040204020203" pitchFamily="34" charset="0"/>
              </a:rPr>
              <a:t>mua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latin typeface="Bahnschrift SemiLight" panose="020B0502040204020203" pitchFamily="34" charset="0"/>
              </a:rPr>
              <a:t>)</a:t>
            </a:r>
          </a:p>
          <a:p>
            <a:r>
              <a:rPr lang="en-US" sz="3600" dirty="0" err="1">
                <a:latin typeface="Bahnschrift SemiLight" panose="020B0502040204020203" pitchFamily="34" charset="0"/>
              </a:rPr>
              <a:t>Gồm</a:t>
            </a:r>
            <a:r>
              <a:rPr lang="en-US" sz="3600" dirty="0">
                <a:latin typeface="Bahnschrift SemiLight" panose="020B0502040204020203" pitchFamily="34" charset="0"/>
              </a:rPr>
              <a:t>: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			-</a:t>
            </a:r>
            <a:r>
              <a:rPr lang="en-US" sz="3600" dirty="0" err="1">
                <a:latin typeface="Bahnschrift SemiLight" panose="020B0502040204020203" pitchFamily="34" charset="0"/>
              </a:rPr>
              <a:t>Họ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tên</a:t>
            </a:r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           		-</a:t>
            </a:r>
            <a:r>
              <a:rPr lang="en-US" sz="3600" dirty="0" err="1">
                <a:latin typeface="Bahnschrift SemiLight" panose="020B0502040204020203" pitchFamily="34" charset="0"/>
              </a:rPr>
              <a:t>Số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điện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thoại</a:t>
            </a:r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			-</a:t>
            </a:r>
            <a:r>
              <a:rPr lang="en-US" sz="3600" dirty="0" err="1">
                <a:latin typeface="Bahnschrift SemiLight" panose="020B0502040204020203" pitchFamily="34" charset="0"/>
              </a:rPr>
              <a:t>Địa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chỉ</a:t>
            </a:r>
            <a:r>
              <a:rPr lang="en-US" sz="3600" dirty="0">
                <a:latin typeface="Bahnschrift SemiLight" panose="020B0502040204020203" pitchFamily="34" charset="0"/>
              </a:rPr>
              <a:t>	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			-</a:t>
            </a:r>
            <a:r>
              <a:rPr lang="en-US" sz="3600" dirty="0" err="1">
                <a:latin typeface="Bahnschrift SemiLight" panose="020B0502040204020203" pitchFamily="34" charset="0"/>
              </a:rPr>
              <a:t>Số</a:t>
            </a:r>
            <a:r>
              <a:rPr lang="en-US" sz="3600" dirty="0">
                <a:latin typeface="Bahnschrift SemiLight" panose="020B0502040204020203" pitchFamily="34" charset="0"/>
              </a:rPr>
              <a:t> l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ợng</a:t>
            </a:r>
            <a:endParaRPr lang="en-US" sz="3600" dirty="0">
              <a:latin typeface="Bahnschrift Semi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9519" y="-7493934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3494918">
            <a:off x="14710800" y="6220257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1"/>
                </a:lnTo>
                <a:lnTo>
                  <a:pt x="0" y="709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888701" y="-1622887"/>
            <a:ext cx="3400335" cy="3245774"/>
          </a:xfrm>
          <a:custGeom>
            <a:avLst/>
            <a:gdLst/>
            <a:ahLst/>
            <a:cxnLst/>
            <a:rect l="l" t="t" r="r" b="b"/>
            <a:pathLst>
              <a:path w="3400335" h="3245774">
                <a:moveTo>
                  <a:pt x="0" y="0"/>
                </a:moveTo>
                <a:lnTo>
                  <a:pt x="3400335" y="0"/>
                </a:lnTo>
                <a:lnTo>
                  <a:pt x="3400335" y="3245774"/>
                </a:lnTo>
                <a:lnTo>
                  <a:pt x="0" y="32457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4972" y="804272"/>
            <a:ext cx="9527456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04-Dành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cho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cửa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hàng</a:t>
            </a:r>
            <a:endParaRPr lang="en-US" sz="6000" dirty="0">
              <a:solidFill>
                <a:srgbClr val="43521A"/>
              </a:solidFill>
              <a:latin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22233" y="6236526"/>
            <a:ext cx="2019713" cy="46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8"/>
              </a:lnSpc>
            </a:pPr>
            <a:endParaRPr lang="en-US" sz="2727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8" name="AutoShape 18"/>
          <p:cNvSpPr/>
          <p:nvPr/>
        </p:nvSpPr>
        <p:spPr>
          <a:xfrm rot="-10800000">
            <a:off x="10042420" y="1622887"/>
            <a:ext cx="10937532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-6222281" y="1308679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D86EB-7460-6EC9-2236-B988EE4714B0}"/>
              </a:ext>
            </a:extLst>
          </p:cNvPr>
          <p:cNvSpPr txBox="1"/>
          <p:nvPr/>
        </p:nvSpPr>
        <p:spPr>
          <a:xfrm>
            <a:off x="762000" y="2284959"/>
            <a:ext cx="1501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SemiLight" panose="020B0502040204020203" pitchFamily="34" charset="0"/>
              </a:rPr>
              <a:t>Thông qua </a:t>
            </a:r>
            <a:r>
              <a:rPr lang="en-US" sz="3200" dirty="0" err="1">
                <a:latin typeface="Bahnschrift SemiLight" panose="020B0502040204020203" pitchFamily="34" charset="0"/>
              </a:rPr>
              <a:t>việc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sử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dụng</a:t>
            </a:r>
            <a:r>
              <a:rPr lang="en-US" sz="3200" dirty="0">
                <a:latin typeface="Bahnschrift SemiLight" panose="020B0502040204020203" pitchFamily="34" charset="0"/>
              </a:rPr>
              <a:t> bot </a:t>
            </a:r>
            <a:r>
              <a:rPr lang="en-US" sz="3200" dirty="0" err="1">
                <a:latin typeface="Bahnschrift SemiLight" panose="020B0502040204020203" pitchFamily="34" charset="0"/>
              </a:rPr>
              <a:t>của</a:t>
            </a:r>
            <a:r>
              <a:rPr lang="en-US" sz="3200" dirty="0">
                <a:latin typeface="Bahnschrift SemiLight" panose="020B0502040204020203" pitchFamily="34" charset="0"/>
              </a:rPr>
              <a:t> telegram , </a:t>
            </a:r>
            <a:r>
              <a:rPr lang="en-US" sz="3200" dirty="0" err="1">
                <a:latin typeface="Bahnschrift SemiLight" panose="020B0502040204020203" pitchFamily="34" charset="0"/>
              </a:rPr>
              <a:t>cửa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sẽ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nhận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được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thông</a:t>
            </a:r>
            <a:r>
              <a:rPr lang="en-US" sz="3200" dirty="0">
                <a:latin typeface="Bahnschrift SemiLight" panose="020B0502040204020203" pitchFamily="34" charset="0"/>
              </a:rPr>
              <a:t> tin </a:t>
            </a:r>
            <a:r>
              <a:rPr lang="en-US" sz="3200" dirty="0" err="1">
                <a:latin typeface="Bahnschrift SemiLight" panose="020B0502040204020203" pitchFamily="34" charset="0"/>
              </a:rPr>
              <a:t>của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khách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. </a:t>
            </a:r>
            <a:r>
              <a:rPr lang="en-US" sz="3200" dirty="0" err="1">
                <a:latin typeface="Bahnschrift SemiLight" panose="020B0502040204020203" pitchFamily="34" charset="0"/>
              </a:rPr>
              <a:t>Dưới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đây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là</a:t>
            </a:r>
            <a:r>
              <a:rPr lang="en-US" sz="3200" dirty="0">
                <a:latin typeface="Bahnschrift SemiLight" panose="020B0502040204020203" pitchFamily="34" charset="0"/>
              </a:rPr>
              <a:t> demo </a:t>
            </a:r>
            <a:r>
              <a:rPr lang="en-US" sz="3200" dirty="0" err="1">
                <a:latin typeface="Bahnschrift SemiLight" panose="020B0502040204020203" pitchFamily="34" charset="0"/>
              </a:rPr>
              <a:t>quá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trình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đặt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và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nhận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thông</a:t>
            </a:r>
            <a:r>
              <a:rPr lang="en-US" sz="3200" dirty="0">
                <a:latin typeface="Bahnschrift SemiLight" panose="020B0502040204020203" pitchFamily="34" charset="0"/>
              </a:rPr>
              <a:t> tin </a:t>
            </a:r>
            <a:r>
              <a:rPr lang="en-US" sz="3200" dirty="0" err="1">
                <a:latin typeface="Bahnschrift SemiLight" panose="020B0502040204020203" pitchFamily="34" charset="0"/>
              </a:rPr>
              <a:t>của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cửa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.</a:t>
            </a:r>
          </a:p>
        </p:txBody>
      </p:sp>
      <p:pic>
        <p:nvPicPr>
          <p:cNvPr id="11" name="Website ẩm thực - Chromium 2024-01-07 11-12-26">
            <a:hlinkClick r:id="" action="ppaction://media"/>
            <a:extLst>
              <a:ext uri="{FF2B5EF4-FFF2-40B4-BE49-F238E27FC236}">
                <a16:creationId xmlns:a16="http://schemas.microsoft.com/office/drawing/2014/main" id="{EBD703D8-4B33-212C-1B9F-40C0FCCE3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38500" y="3924901"/>
            <a:ext cx="100584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9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">
            <a:extLst>
              <a:ext uri="{FF2B5EF4-FFF2-40B4-BE49-F238E27FC236}">
                <a16:creationId xmlns:a16="http://schemas.microsoft.com/office/drawing/2014/main" id="{6B059FBF-6B88-4237-9EE9-E02186ECA1E0}"/>
              </a:ext>
            </a:extLst>
          </p:cNvPr>
          <p:cNvSpPr/>
          <p:nvPr/>
        </p:nvSpPr>
        <p:spPr>
          <a:xfrm>
            <a:off x="-137858" y="-190496"/>
            <a:ext cx="18897600" cy="10741448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solidFill>
            <a:srgbClr val="EFE9E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25E202D2-44A4-4142-8379-DF21D9015646}"/>
              </a:ext>
            </a:extLst>
          </p:cNvPr>
          <p:cNvSpPr/>
          <p:nvPr/>
        </p:nvSpPr>
        <p:spPr>
          <a:xfrm>
            <a:off x="-990600" y="6436152"/>
            <a:ext cx="4472609" cy="4114800"/>
          </a:xfrm>
          <a:custGeom>
            <a:avLst/>
            <a:gdLst/>
            <a:ahLst/>
            <a:cxnLst/>
            <a:rect l="l" t="t" r="r" b="b"/>
            <a:pathLst>
              <a:path w="4472609" h="4114800">
                <a:moveTo>
                  <a:pt x="0" y="0"/>
                </a:moveTo>
                <a:lnTo>
                  <a:pt x="4472609" y="0"/>
                </a:lnTo>
                <a:lnTo>
                  <a:pt x="44726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C5D6C3-8409-48E4-9E99-914C2DD95740}"/>
              </a:ext>
            </a:extLst>
          </p:cNvPr>
          <p:cNvGrpSpPr/>
          <p:nvPr/>
        </p:nvGrpSpPr>
        <p:grpSpPr>
          <a:xfrm>
            <a:off x="22567" y="1097711"/>
            <a:ext cx="3971846" cy="3444714"/>
            <a:chOff x="14081533" y="724604"/>
            <a:chExt cx="5700630" cy="602179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B360D48-C468-4C82-8817-7938A0C18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1533" y="724604"/>
              <a:ext cx="5700630" cy="6021792"/>
            </a:xfrm>
            <a:prstGeom prst="rect">
              <a:avLst/>
            </a:prstGeom>
          </p:spPr>
        </p:pic>
      </p:grpSp>
      <p:sp>
        <p:nvSpPr>
          <p:cNvPr id="41" name="TextBox 19">
            <a:extLst>
              <a:ext uri="{FF2B5EF4-FFF2-40B4-BE49-F238E27FC236}">
                <a16:creationId xmlns:a16="http://schemas.microsoft.com/office/drawing/2014/main" id="{E701A53B-F96F-4DD4-864B-B1ADBBF578FD}"/>
              </a:ext>
            </a:extLst>
          </p:cNvPr>
          <p:cNvSpPr txBox="1"/>
          <p:nvPr/>
        </p:nvSpPr>
        <p:spPr>
          <a:xfrm>
            <a:off x="413540" y="15094"/>
            <a:ext cx="10363200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05-Cấu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trúc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website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DBE794CE-6CD5-4A9B-B541-2621D925202F}"/>
              </a:ext>
            </a:extLst>
          </p:cNvPr>
          <p:cNvSpPr txBox="1"/>
          <p:nvPr/>
        </p:nvSpPr>
        <p:spPr>
          <a:xfrm>
            <a:off x="3630362" y="2820068"/>
            <a:ext cx="2316077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endParaRPr lang="en-US" sz="2523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70040AB7-2C8C-4251-A67A-0D5B6A3E6CF9}"/>
              </a:ext>
            </a:extLst>
          </p:cNvPr>
          <p:cNvSpPr txBox="1"/>
          <p:nvPr/>
        </p:nvSpPr>
        <p:spPr>
          <a:xfrm>
            <a:off x="8932813" y="2820068"/>
            <a:ext cx="2397489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r>
              <a:rPr lang="en-US" sz="2523" dirty="0">
                <a:solidFill>
                  <a:srgbClr val="000000"/>
                </a:solidFill>
                <a:latin typeface="Poppins Bold"/>
              </a:rPr>
              <a:t> </a:t>
            </a: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04C61946-73F5-4107-BA17-1E359488B4CD}"/>
              </a:ext>
            </a:extLst>
          </p:cNvPr>
          <p:cNvSpPr txBox="1"/>
          <p:nvPr/>
        </p:nvSpPr>
        <p:spPr>
          <a:xfrm>
            <a:off x="9302550" y="3556612"/>
            <a:ext cx="1623369" cy="6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208"/>
              </a:lnSpc>
            </a:pPr>
            <a:r>
              <a:rPr lang="en-US" sz="3720" dirty="0">
                <a:solidFill>
                  <a:srgbClr val="5B5C38"/>
                </a:solidFill>
                <a:latin typeface="Poppins Bold"/>
              </a:rPr>
              <a:t>   </a:t>
            </a:r>
          </a:p>
        </p:txBody>
      </p:sp>
      <p:sp>
        <p:nvSpPr>
          <p:cNvPr id="55" name="Freeform 2">
            <a:extLst>
              <a:ext uri="{FF2B5EF4-FFF2-40B4-BE49-F238E27FC236}">
                <a16:creationId xmlns:a16="http://schemas.microsoft.com/office/drawing/2014/main" id="{479C0333-959A-48D2-A967-802F7CCB43DD}"/>
              </a:ext>
            </a:extLst>
          </p:cNvPr>
          <p:cNvSpPr/>
          <p:nvPr/>
        </p:nvSpPr>
        <p:spPr>
          <a:xfrm rot="-3494918">
            <a:off x="12650111" y="-5634226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0" y="0"/>
                </a:lnTo>
                <a:lnTo>
                  <a:pt x="7156470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28">
            <a:extLst>
              <a:ext uri="{FF2B5EF4-FFF2-40B4-BE49-F238E27FC236}">
                <a16:creationId xmlns:a16="http://schemas.microsoft.com/office/drawing/2014/main" id="{F0A82E0B-7FE9-458E-8723-43863A39088C}"/>
              </a:ext>
            </a:extLst>
          </p:cNvPr>
          <p:cNvSpPr/>
          <p:nvPr/>
        </p:nvSpPr>
        <p:spPr>
          <a:xfrm>
            <a:off x="15468541" y="8107807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8" name="AutoShape 18">
            <a:extLst>
              <a:ext uri="{FF2B5EF4-FFF2-40B4-BE49-F238E27FC236}">
                <a16:creationId xmlns:a16="http://schemas.microsoft.com/office/drawing/2014/main" id="{0746205C-9468-422D-993A-ACD3B1D0D2C8}"/>
              </a:ext>
            </a:extLst>
          </p:cNvPr>
          <p:cNvSpPr/>
          <p:nvPr/>
        </p:nvSpPr>
        <p:spPr>
          <a:xfrm rot="10800000">
            <a:off x="8776339" y="876300"/>
            <a:ext cx="10937532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8A423D1-1D46-4B62-AC3F-1F74160C7D0E}"/>
              </a:ext>
            </a:extLst>
          </p:cNvPr>
          <p:cNvSpPr/>
          <p:nvPr/>
        </p:nvSpPr>
        <p:spPr>
          <a:xfrm>
            <a:off x="4360812" y="1148133"/>
            <a:ext cx="1423198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Bahnschrift SemiLight" panose="020B0502040204020203" pitchFamily="34" charset="0"/>
              </a:rPr>
              <a:t>Giải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thích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MVC 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-Model : </a:t>
            </a:r>
            <a:r>
              <a:rPr lang="en-US" sz="3600" dirty="0" err="1">
                <a:latin typeface="Bahnschrift SemiLight" panose="020B0502040204020203" pitchFamily="34" charset="0"/>
              </a:rPr>
              <a:t>Đây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backend đ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viết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bằng</a:t>
            </a:r>
            <a:r>
              <a:rPr lang="en-US" sz="3600" dirty="0">
                <a:latin typeface="Bahnschrift SemiLight" panose="020B0502040204020203" pitchFamily="34" charset="0"/>
              </a:rPr>
              <a:t> Python.</a:t>
            </a:r>
          </a:p>
          <a:p>
            <a:r>
              <a:rPr lang="en-US" sz="3600" dirty="0" err="1">
                <a:latin typeface="Bahnschrift SemiLight" panose="020B0502040204020203" pitchFamily="34" charset="0"/>
              </a:rPr>
              <a:t>Nó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chịu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trách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nhiệm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việc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xử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lý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, </a:t>
            </a:r>
            <a:r>
              <a:rPr lang="en-US" sz="3600" dirty="0" err="1">
                <a:latin typeface="Bahnschrift SemiLight" panose="020B0502040204020203" pitchFamily="34" charset="0"/>
              </a:rPr>
              <a:t>thực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hiện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thao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latin typeface="Bahnschrift SemiLight" panose="020B0502040204020203" pitchFamily="34" charset="0"/>
              </a:rPr>
              <a:t> c</a:t>
            </a:r>
            <a:r>
              <a:rPr lang="vi-VN" sz="3600" dirty="0">
                <a:latin typeface="Bahnschrift SemiLight" panose="020B0502040204020203" pitchFamily="34" charset="0"/>
              </a:rPr>
              <a:t>ơ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sở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thực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hiện</a:t>
            </a:r>
            <a:r>
              <a:rPr lang="en-US" sz="3600" dirty="0">
                <a:latin typeface="Bahnschrift SemiLight" panose="020B0502040204020203" pitchFamily="34" charset="0"/>
              </a:rPr>
              <a:t> logic </a:t>
            </a:r>
            <a:r>
              <a:rPr lang="en-US" sz="3600" dirty="0" err="1">
                <a:latin typeface="Bahnschrift SemiLight" panose="020B0502040204020203" pitchFamily="34" charset="0"/>
              </a:rPr>
              <a:t>nghiệp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vụ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-View : </a:t>
            </a:r>
            <a:r>
              <a:rPr lang="en-US" sz="3600" dirty="0" err="1">
                <a:latin typeface="Bahnschrift SemiLight" panose="020B0502040204020203" pitchFamily="34" charset="0"/>
              </a:rPr>
              <a:t>Đây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frontend, bao </a:t>
            </a:r>
            <a:r>
              <a:rPr lang="en-US" sz="3600" dirty="0" err="1">
                <a:latin typeface="Bahnschrift SemiLight" panose="020B0502040204020203" pitchFamily="34" charset="0"/>
              </a:rPr>
              <a:t>gồm</a:t>
            </a:r>
            <a:r>
              <a:rPr lang="en-US" sz="3600" dirty="0">
                <a:latin typeface="Bahnschrift SemiLight" panose="020B0502040204020203" pitchFamily="34" charset="0"/>
              </a:rPr>
              <a:t> HTML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CSS.</a:t>
            </a:r>
          </a:p>
          <a:p>
            <a:r>
              <a:rPr lang="en-US" sz="3600" dirty="0" err="1">
                <a:latin typeface="Bahnschrift SemiLight" panose="020B0502040204020203" pitchFamily="34" charset="0"/>
              </a:rPr>
              <a:t>Nó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chịu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trách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nhiệm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việc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thị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ng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ời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dùng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-Controller : JSON-Server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hoạt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động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một</a:t>
            </a:r>
            <a:r>
              <a:rPr lang="en-US" sz="3600" dirty="0">
                <a:latin typeface="Bahnschrift SemiLight" panose="020B0502040204020203" pitchFamily="34" charset="0"/>
              </a:rPr>
              <a:t> Controller. </a:t>
            </a:r>
            <a:r>
              <a:rPr lang="en-US" sz="3600" dirty="0" err="1">
                <a:latin typeface="Bahnschrift SemiLight" panose="020B0502040204020203" pitchFamily="34" charset="0"/>
              </a:rPr>
              <a:t>Nó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nhận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yêu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cầu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từ</a:t>
            </a:r>
            <a:r>
              <a:rPr lang="en-US" sz="3600" dirty="0">
                <a:latin typeface="Bahnschrift SemiLight" panose="020B0502040204020203" pitchFamily="34" charset="0"/>
              </a:rPr>
              <a:t> View (frontend),</a:t>
            </a:r>
            <a:r>
              <a:rPr lang="en-US" sz="3600" dirty="0" err="1">
                <a:latin typeface="Bahnschrift SemiLight" panose="020B0502040204020203" pitchFamily="34" charset="0"/>
              </a:rPr>
              <a:t>chuyển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đổi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chúng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thành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thao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mà</a:t>
            </a:r>
            <a:r>
              <a:rPr lang="en-US" sz="3600" dirty="0">
                <a:latin typeface="Bahnschrift SemiLight" panose="020B0502040204020203" pitchFamily="34" charset="0"/>
              </a:rPr>
              <a:t> Model (backend),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hiểu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sau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trả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về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từ</a:t>
            </a:r>
            <a:r>
              <a:rPr lang="en-US" sz="3600" dirty="0">
                <a:latin typeface="Bahnschrift SemiLight" panose="020B0502040204020203" pitchFamily="34" charset="0"/>
              </a:rPr>
              <a:t> Model </a:t>
            </a:r>
            <a:r>
              <a:rPr lang="en-US" sz="3600" dirty="0" err="1">
                <a:latin typeface="Bahnschrift SemiLight" panose="020B0502040204020203" pitchFamily="34" charset="0"/>
              </a:rPr>
              <a:t>đến</a:t>
            </a:r>
            <a:r>
              <a:rPr lang="en-US" sz="3600" dirty="0">
                <a:latin typeface="Bahnschrift SemiLight" panose="020B0502040204020203" pitchFamily="34" charset="0"/>
              </a:rPr>
              <a:t> View.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MODEL-VIEW-CONTROLLER(MVC) </a:t>
            </a:r>
            <a:r>
              <a:rPr lang="en-US" sz="3600" dirty="0" err="1">
                <a:latin typeface="Bahnschrift SemiLight" panose="020B0502040204020203" pitchFamily="34" charset="0"/>
              </a:rPr>
              <a:t>hiện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đang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phổ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biến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trong</a:t>
            </a:r>
            <a:r>
              <a:rPr lang="en-US" sz="3600" dirty="0">
                <a:latin typeface="Bahnschrift SemiLight" panose="020B0502040204020203" pitchFamily="34" charset="0"/>
              </a:rPr>
              <a:t> 4 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: MVVM , MVP , MVI.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03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">
            <a:extLst>
              <a:ext uri="{FF2B5EF4-FFF2-40B4-BE49-F238E27FC236}">
                <a16:creationId xmlns:a16="http://schemas.microsoft.com/office/drawing/2014/main" id="{6B059FBF-6B88-4237-9EE9-E02186ECA1E0}"/>
              </a:ext>
            </a:extLst>
          </p:cNvPr>
          <p:cNvSpPr/>
          <p:nvPr/>
        </p:nvSpPr>
        <p:spPr>
          <a:xfrm>
            <a:off x="-98421" y="-190496"/>
            <a:ext cx="18897600" cy="10741448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solidFill>
            <a:srgbClr val="EFE9E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25E202D2-44A4-4142-8379-DF21D9015646}"/>
              </a:ext>
            </a:extLst>
          </p:cNvPr>
          <p:cNvSpPr/>
          <p:nvPr/>
        </p:nvSpPr>
        <p:spPr>
          <a:xfrm>
            <a:off x="-990600" y="6436152"/>
            <a:ext cx="4472609" cy="4114800"/>
          </a:xfrm>
          <a:custGeom>
            <a:avLst/>
            <a:gdLst/>
            <a:ahLst/>
            <a:cxnLst/>
            <a:rect l="l" t="t" r="r" b="b"/>
            <a:pathLst>
              <a:path w="4472609" h="4114800">
                <a:moveTo>
                  <a:pt x="0" y="0"/>
                </a:moveTo>
                <a:lnTo>
                  <a:pt x="4472609" y="0"/>
                </a:lnTo>
                <a:lnTo>
                  <a:pt x="44726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E701A53B-F96F-4DD4-864B-B1ADBBF578FD}"/>
              </a:ext>
            </a:extLst>
          </p:cNvPr>
          <p:cNvSpPr txBox="1"/>
          <p:nvPr/>
        </p:nvSpPr>
        <p:spPr>
          <a:xfrm>
            <a:off x="413540" y="15094"/>
            <a:ext cx="10363200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06.Điểm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yếu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website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DBE794CE-6CD5-4A9B-B541-2621D925202F}"/>
              </a:ext>
            </a:extLst>
          </p:cNvPr>
          <p:cNvSpPr txBox="1"/>
          <p:nvPr/>
        </p:nvSpPr>
        <p:spPr>
          <a:xfrm>
            <a:off x="3630362" y="2820068"/>
            <a:ext cx="2316077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endParaRPr lang="en-US" sz="2523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70040AB7-2C8C-4251-A67A-0D5B6A3E6CF9}"/>
              </a:ext>
            </a:extLst>
          </p:cNvPr>
          <p:cNvSpPr txBox="1"/>
          <p:nvPr/>
        </p:nvSpPr>
        <p:spPr>
          <a:xfrm>
            <a:off x="8932813" y="2820068"/>
            <a:ext cx="2397489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r>
              <a:rPr lang="en-US" sz="2523" dirty="0">
                <a:solidFill>
                  <a:srgbClr val="000000"/>
                </a:solidFill>
                <a:latin typeface="Poppins Bold"/>
              </a:rPr>
              <a:t> </a:t>
            </a: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04C61946-73F5-4107-BA17-1E359488B4CD}"/>
              </a:ext>
            </a:extLst>
          </p:cNvPr>
          <p:cNvSpPr txBox="1"/>
          <p:nvPr/>
        </p:nvSpPr>
        <p:spPr>
          <a:xfrm>
            <a:off x="9302550" y="3556612"/>
            <a:ext cx="1623369" cy="6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208"/>
              </a:lnSpc>
            </a:pPr>
            <a:r>
              <a:rPr lang="en-US" sz="3720" dirty="0">
                <a:solidFill>
                  <a:srgbClr val="5B5C38"/>
                </a:solidFill>
                <a:latin typeface="Poppins Bold"/>
              </a:rPr>
              <a:t>   </a:t>
            </a:r>
          </a:p>
        </p:txBody>
      </p:sp>
      <p:sp>
        <p:nvSpPr>
          <p:cNvPr id="55" name="Freeform 2">
            <a:extLst>
              <a:ext uri="{FF2B5EF4-FFF2-40B4-BE49-F238E27FC236}">
                <a16:creationId xmlns:a16="http://schemas.microsoft.com/office/drawing/2014/main" id="{479C0333-959A-48D2-A967-802F7CCB43DD}"/>
              </a:ext>
            </a:extLst>
          </p:cNvPr>
          <p:cNvSpPr/>
          <p:nvPr/>
        </p:nvSpPr>
        <p:spPr>
          <a:xfrm rot="-3494918">
            <a:off x="12650111" y="-5634226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0" y="0"/>
                </a:lnTo>
                <a:lnTo>
                  <a:pt x="7156470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28">
            <a:extLst>
              <a:ext uri="{FF2B5EF4-FFF2-40B4-BE49-F238E27FC236}">
                <a16:creationId xmlns:a16="http://schemas.microsoft.com/office/drawing/2014/main" id="{F0A82E0B-7FE9-458E-8723-43863A39088C}"/>
              </a:ext>
            </a:extLst>
          </p:cNvPr>
          <p:cNvSpPr/>
          <p:nvPr/>
        </p:nvSpPr>
        <p:spPr>
          <a:xfrm>
            <a:off x="15468541" y="8107807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8" name="AutoShape 18">
            <a:extLst>
              <a:ext uri="{FF2B5EF4-FFF2-40B4-BE49-F238E27FC236}">
                <a16:creationId xmlns:a16="http://schemas.microsoft.com/office/drawing/2014/main" id="{0746205C-9468-422D-993A-ACD3B1D0D2C8}"/>
              </a:ext>
            </a:extLst>
          </p:cNvPr>
          <p:cNvSpPr/>
          <p:nvPr/>
        </p:nvSpPr>
        <p:spPr>
          <a:xfrm rot="10800000">
            <a:off x="8776339" y="876300"/>
            <a:ext cx="10937532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032DE-8023-1411-5447-EAAAE5438199}"/>
              </a:ext>
            </a:extLst>
          </p:cNvPr>
          <p:cNvSpPr txBox="1"/>
          <p:nvPr/>
        </p:nvSpPr>
        <p:spPr>
          <a:xfrm>
            <a:off x="682758" y="1407704"/>
            <a:ext cx="12576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Bahnschrift SemiLight" panose="020B0502040204020203" pitchFamily="34" charset="0"/>
              </a:rPr>
              <a:t>Không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phải</a:t>
            </a:r>
            <a:r>
              <a:rPr lang="en-US" sz="3600" dirty="0">
                <a:latin typeface="Bahnschrift SemiLight" panose="020B0502040204020203" pitchFamily="34" charset="0"/>
              </a:rPr>
              <a:t> website </a:t>
            </a:r>
            <a:r>
              <a:rPr lang="en-US" sz="3600" dirty="0" err="1">
                <a:latin typeface="Bahnschrift SemiLight" panose="020B0502040204020203" pitchFamily="34" charset="0"/>
              </a:rPr>
              <a:t>nào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cũng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hoàn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hảo</a:t>
            </a:r>
            <a:r>
              <a:rPr lang="en-US" sz="3600" dirty="0"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website </a:t>
            </a:r>
            <a:r>
              <a:rPr lang="en-US" sz="3600" dirty="0" err="1"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chúng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em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cũng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thế</a:t>
            </a:r>
            <a:r>
              <a:rPr lang="en-US" sz="3600" dirty="0">
                <a:latin typeface="Bahnschrift SemiLight" panose="020B0502040204020203" pitchFamily="34" charset="0"/>
              </a:rPr>
              <a:t> .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1 </a:t>
            </a:r>
            <a:r>
              <a:rPr lang="en-US" sz="3600" dirty="0" err="1">
                <a:latin typeface="Bahnschrift SemiLight" panose="020B0502040204020203" pitchFamily="34" charset="0"/>
              </a:rPr>
              <a:t>số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điểm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còn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thiếu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latin typeface="Bahnschrift SemiLight" panose="020B0502040204020203" pitchFamily="34" charset="0"/>
              </a:rPr>
              <a:t> website </a:t>
            </a:r>
            <a:r>
              <a:rPr lang="en-US" sz="3600" dirty="0" err="1">
                <a:latin typeface="Bahnschrift SemiLight" panose="020B0502040204020203" pitchFamily="34" charset="0"/>
              </a:rPr>
              <a:t>mà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em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nghĩ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bổ</a:t>
            </a:r>
            <a:r>
              <a:rPr lang="en-US" sz="3600" dirty="0">
                <a:latin typeface="Bahnschrift SemiLight" panose="020B0502040204020203" pitchFamily="34" charset="0"/>
              </a:rPr>
              <a:t> sung </a:t>
            </a:r>
            <a:r>
              <a:rPr lang="en-US" sz="3600" dirty="0" err="1">
                <a:latin typeface="Bahnschrift SemiLight" panose="020B0502040204020203" pitchFamily="34" charset="0"/>
              </a:rPr>
              <a:t>nó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sẽ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giúp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tối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ưu</a:t>
            </a:r>
            <a:r>
              <a:rPr lang="en-US" sz="3600" dirty="0">
                <a:latin typeface="Bahnschrift SemiLight" panose="020B0502040204020203" pitchFamily="34" charset="0"/>
              </a:rPr>
              <a:t> website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AA066-2F4D-2DF4-2105-AC3E7D73A1F2}"/>
              </a:ext>
            </a:extLst>
          </p:cNvPr>
          <p:cNvSpPr txBox="1"/>
          <p:nvPr/>
        </p:nvSpPr>
        <p:spPr>
          <a:xfrm>
            <a:off x="2890304" y="4158813"/>
            <a:ext cx="13338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Light" panose="020B0502040204020203" pitchFamily="34" charset="0"/>
              </a:rPr>
              <a:t> 1.Phần </a:t>
            </a:r>
            <a:r>
              <a:rPr lang="en-US" sz="3600" dirty="0" err="1">
                <a:latin typeface="Bahnschrift SemiLight" panose="020B0502040204020203" pitchFamily="34" charset="0"/>
              </a:rPr>
              <a:t>quản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lí</a:t>
            </a:r>
            <a:r>
              <a:rPr lang="en-US" sz="3600" dirty="0">
                <a:latin typeface="Bahnschrift SemiLight" panose="020B0502040204020203" pitchFamily="34" charset="0"/>
              </a:rPr>
              <a:t>/admin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 2.Phần </a:t>
            </a:r>
            <a:r>
              <a:rPr lang="en-US" sz="3600" dirty="0" err="1">
                <a:latin typeface="Bahnschrift SemiLight" panose="020B0502040204020203" pitchFamily="34" charset="0"/>
              </a:rPr>
              <a:t>khách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chưa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định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vị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gps</a:t>
            </a:r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 3.Chưa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thanh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toán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trước</a:t>
            </a:r>
            <a:endParaRPr lang="en-US" sz="36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29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665</Words>
  <Application>Microsoft Office PowerPoint</Application>
  <PresentationFormat>Custom</PresentationFormat>
  <Paragraphs>72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Bahnschrift SemiLight</vt:lpstr>
      <vt:lpstr>Cascadia Code</vt:lpstr>
      <vt:lpstr>Montserrat Bold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Quảng bá được hình ảnh , xây dựng được thương hiệu và uy tín </vt:lpstr>
      <vt:lpstr>03-Những tính năng nổi bật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Green Modern Illustrative Food Presentation</dc:title>
  <dc:creator>ADMIN</dc:creator>
  <cp:lastModifiedBy>Nguyễn nguyễn</cp:lastModifiedBy>
  <cp:revision>44</cp:revision>
  <dcterms:created xsi:type="dcterms:W3CDTF">2006-08-16T00:00:00Z</dcterms:created>
  <dcterms:modified xsi:type="dcterms:W3CDTF">2024-01-09T06:12:16Z</dcterms:modified>
  <dc:identifier>DAF4_4XC-4U</dc:identifier>
</cp:coreProperties>
</file>